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8" r:id="rId3"/>
    <p:sldId id="261" r:id="rId4"/>
    <p:sldId id="263" r:id="rId5"/>
    <p:sldId id="264" r:id="rId6"/>
    <p:sldId id="259" r:id="rId7"/>
    <p:sldId id="267" r:id="rId8"/>
    <p:sldId id="268" r:id="rId9"/>
    <p:sldId id="269" r:id="rId10"/>
    <p:sldId id="270" r:id="rId11"/>
    <p:sldId id="260" r:id="rId12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4660"/>
  </p:normalViewPr>
  <p:slideViewPr>
    <p:cSldViewPr snapToGrid="0">
      <p:cViewPr varScale="1">
        <p:scale>
          <a:sx n="87" d="100"/>
          <a:sy n="87" d="100"/>
        </p:scale>
        <p:origin x="30" y="1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PPT封面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3500"/>
            <a:ext cx="12307570" cy="6921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6869" y="-29845"/>
            <a:ext cx="12245735" cy="688784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621AF1CF-28FC-462E-B36B-822B7AC03994}"/>
              </a:ext>
            </a:extLst>
          </p:cNvPr>
          <p:cNvSpPr txBox="1"/>
          <p:nvPr/>
        </p:nvSpPr>
        <p:spPr>
          <a:xfrm>
            <a:off x="4965015" y="2767280"/>
            <a:ext cx="226196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</a:t>
            </a:r>
            <a:endParaRPr lang="zh-CN" altLang="zh-CN" sz="8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84338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PPT封底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5565" y="-41910"/>
            <a:ext cx="12313920" cy="692531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PPT内页">
            <a:extLst>
              <a:ext uri="{FF2B5EF4-FFF2-40B4-BE49-F238E27FC236}">
                <a16:creationId xmlns:a16="http://schemas.microsoft.com/office/drawing/2014/main" id="{3F95E0D2-19BE-4C9D-936A-C031AD6214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5260" y="0"/>
            <a:ext cx="12367260" cy="6955155"/>
          </a:xfrm>
          <a:prstGeom prst="rect">
            <a:avLst/>
          </a:prstGeom>
        </p:spPr>
      </p:pic>
      <p:pic>
        <p:nvPicPr>
          <p:cNvPr id="18" name="Picture 2" descr="E:\陈国烽\PPT\20191203\1.png">
            <a:extLst>
              <a:ext uri="{FF2B5EF4-FFF2-40B4-BE49-F238E27FC236}">
                <a16:creationId xmlns:a16="http://schemas.microsoft.com/office/drawing/2014/main" id="{F8B26C3A-65AF-493A-A644-A65B067F21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666781" y="1603764"/>
            <a:ext cx="329619" cy="463791"/>
          </a:xfrm>
          <a:prstGeom prst="rect">
            <a:avLst/>
          </a:prstGeom>
          <a:noFill/>
        </p:spPr>
      </p:pic>
      <p:pic>
        <p:nvPicPr>
          <p:cNvPr id="19" name="Picture 3" descr="E:\陈国烽\PPT\20191203\2.png">
            <a:extLst>
              <a:ext uri="{FF2B5EF4-FFF2-40B4-BE49-F238E27FC236}">
                <a16:creationId xmlns:a16="http://schemas.microsoft.com/office/drawing/2014/main" id="{1216103A-C7C9-484B-8A58-156EF03E68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210157" y="1608195"/>
            <a:ext cx="157108" cy="460615"/>
          </a:xfrm>
          <a:prstGeom prst="rect">
            <a:avLst/>
          </a:prstGeom>
          <a:noFill/>
        </p:spPr>
      </p:pic>
      <p:pic>
        <p:nvPicPr>
          <p:cNvPr id="20" name="Picture 2" descr="E:\陈国烽\PPT\20191203\1.png">
            <a:extLst>
              <a:ext uri="{FF2B5EF4-FFF2-40B4-BE49-F238E27FC236}">
                <a16:creationId xmlns:a16="http://schemas.microsoft.com/office/drawing/2014/main" id="{61EF391C-7429-4BEA-B75A-D6F00E6746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117756" y="2467417"/>
            <a:ext cx="329619" cy="463791"/>
          </a:xfrm>
          <a:prstGeom prst="rect">
            <a:avLst/>
          </a:prstGeom>
          <a:noFill/>
        </p:spPr>
      </p:pic>
      <p:pic>
        <p:nvPicPr>
          <p:cNvPr id="21" name="Picture 3" descr="E:\陈国烽\PPT\20191203\2.png">
            <a:extLst>
              <a:ext uri="{FF2B5EF4-FFF2-40B4-BE49-F238E27FC236}">
                <a16:creationId xmlns:a16="http://schemas.microsoft.com/office/drawing/2014/main" id="{55C3B7DD-3248-4924-800D-08A049C888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661132" y="2471849"/>
            <a:ext cx="157108" cy="460615"/>
          </a:xfrm>
          <a:prstGeom prst="rect">
            <a:avLst/>
          </a:prstGeom>
          <a:noFill/>
        </p:spPr>
      </p:pic>
      <p:pic>
        <p:nvPicPr>
          <p:cNvPr id="22" name="Picture 2" descr="E:\陈国烽\PPT\20191203\1.png">
            <a:extLst>
              <a:ext uri="{FF2B5EF4-FFF2-40B4-BE49-F238E27FC236}">
                <a16:creationId xmlns:a16="http://schemas.microsoft.com/office/drawing/2014/main" id="{AC77FC1D-4608-4AD5-B5A6-10A4D61F0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666781" y="3331073"/>
            <a:ext cx="329619" cy="463791"/>
          </a:xfrm>
          <a:prstGeom prst="rect">
            <a:avLst/>
          </a:prstGeom>
          <a:noFill/>
        </p:spPr>
      </p:pic>
      <p:pic>
        <p:nvPicPr>
          <p:cNvPr id="23" name="Picture 3" descr="E:\陈国烽\PPT\20191203\2.png">
            <a:extLst>
              <a:ext uri="{FF2B5EF4-FFF2-40B4-BE49-F238E27FC236}">
                <a16:creationId xmlns:a16="http://schemas.microsoft.com/office/drawing/2014/main" id="{8B470CB2-5219-4A45-A549-4F5E497E6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210157" y="3335502"/>
            <a:ext cx="157108" cy="460615"/>
          </a:xfrm>
          <a:prstGeom prst="rect">
            <a:avLst/>
          </a:prstGeom>
          <a:noFill/>
        </p:spPr>
      </p:pic>
      <p:pic>
        <p:nvPicPr>
          <p:cNvPr id="24" name="Picture 2" descr="E:\陈国烽\PPT\20191203\1.png">
            <a:extLst>
              <a:ext uri="{FF2B5EF4-FFF2-40B4-BE49-F238E27FC236}">
                <a16:creationId xmlns:a16="http://schemas.microsoft.com/office/drawing/2014/main" id="{AEEE15AF-1BFA-41B2-83BD-FD62B5447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182181" y="4194724"/>
            <a:ext cx="329619" cy="463791"/>
          </a:xfrm>
          <a:prstGeom prst="rect">
            <a:avLst/>
          </a:prstGeom>
          <a:noFill/>
        </p:spPr>
      </p:pic>
      <p:pic>
        <p:nvPicPr>
          <p:cNvPr id="25" name="Picture 3" descr="E:\陈国烽\PPT\20191203\2.png">
            <a:extLst>
              <a:ext uri="{FF2B5EF4-FFF2-40B4-BE49-F238E27FC236}">
                <a16:creationId xmlns:a16="http://schemas.microsoft.com/office/drawing/2014/main" id="{389D403F-CC36-4B73-8050-4236A7611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725557" y="4199155"/>
            <a:ext cx="157108" cy="460615"/>
          </a:xfrm>
          <a:prstGeom prst="rect">
            <a:avLst/>
          </a:prstGeom>
          <a:noFill/>
        </p:spPr>
      </p:pic>
      <p:sp>
        <p:nvSpPr>
          <p:cNvPr id="26" name="矩形 25">
            <a:extLst>
              <a:ext uri="{FF2B5EF4-FFF2-40B4-BE49-F238E27FC236}">
                <a16:creationId xmlns:a16="http://schemas.microsoft.com/office/drawing/2014/main" id="{A53021DF-8D8A-43C7-A4DB-7856282EC9B9}"/>
              </a:ext>
            </a:extLst>
          </p:cNvPr>
          <p:cNvSpPr/>
          <p:nvPr/>
        </p:nvSpPr>
        <p:spPr>
          <a:xfrm>
            <a:off x="1903999" y="1603764"/>
            <a:ext cx="1417351" cy="3038811"/>
          </a:xfrm>
          <a:prstGeom prst="rect">
            <a:avLst/>
          </a:prstGeom>
        </p:spPr>
        <p:txBody>
          <a:bodyPr wrap="square" lIns="83342" tIns="41671" rIns="83342" bIns="41671">
            <a:spAutoFit/>
          </a:bodyPr>
          <a:lstStyle/>
          <a:p>
            <a:pPr lvl="0" algn="ctr"/>
            <a:r>
              <a:rPr lang="zh-CN" altLang="en-US" sz="9600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目录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49ECE5E2-69C2-40E9-975D-8CDFCB6E3637}"/>
              </a:ext>
            </a:extLst>
          </p:cNvPr>
          <p:cNvSpPr/>
          <p:nvPr/>
        </p:nvSpPr>
        <p:spPr>
          <a:xfrm>
            <a:off x="4924481" y="1608195"/>
            <a:ext cx="3221253" cy="515043"/>
          </a:xfrm>
          <a:prstGeom prst="rect">
            <a:avLst/>
          </a:prstGeom>
        </p:spPr>
        <p:txBody>
          <a:bodyPr wrap="square" lIns="83342" tIns="41671" rIns="83342" bIns="41671">
            <a:spAutoFit/>
          </a:bodyPr>
          <a:lstStyle/>
          <a:p>
            <a:pPr lvl="0"/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1. </a:t>
            </a:r>
            <a:r>
              <a: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项目愿景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72AD263-27E7-46FF-896E-8A7B5B461094}"/>
              </a:ext>
            </a:extLst>
          </p:cNvPr>
          <p:cNvSpPr/>
          <p:nvPr/>
        </p:nvSpPr>
        <p:spPr>
          <a:xfrm>
            <a:off x="5375454" y="2471848"/>
            <a:ext cx="3156828" cy="515043"/>
          </a:xfrm>
          <a:prstGeom prst="rect">
            <a:avLst/>
          </a:prstGeom>
        </p:spPr>
        <p:txBody>
          <a:bodyPr wrap="square" lIns="83342" tIns="41671" rIns="83342" bIns="41671">
            <a:spAutoFit/>
          </a:bodyPr>
          <a:lstStyle/>
          <a:p>
            <a:pPr lvl="0"/>
            <a:r>
              <a:rPr lang="en-US" altLang="zh-CN" sz="2800" b="1" dirty="0">
                <a:solidFill>
                  <a:srgbClr val="00F0F8"/>
                </a:solidFill>
                <a:latin typeface="微软雅黑" pitchFamily="34" charset="-122"/>
                <a:ea typeface="微软雅黑" pitchFamily="34" charset="-122"/>
              </a:rPr>
              <a:t>2. </a:t>
            </a:r>
            <a:r>
              <a:rPr lang="zh-CN" altLang="en-US" sz="2800" b="1" dirty="0">
                <a:solidFill>
                  <a:srgbClr val="00F0F8"/>
                </a:solidFill>
                <a:latin typeface="微软雅黑" pitchFamily="34" charset="-122"/>
                <a:ea typeface="微软雅黑" pitchFamily="34" charset="-122"/>
              </a:rPr>
              <a:t>实现方式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7E6AFC77-B82F-4507-921D-332522CB073E}"/>
              </a:ext>
            </a:extLst>
          </p:cNvPr>
          <p:cNvSpPr/>
          <p:nvPr/>
        </p:nvSpPr>
        <p:spPr>
          <a:xfrm>
            <a:off x="4924479" y="3335501"/>
            <a:ext cx="3156828" cy="515043"/>
          </a:xfrm>
          <a:prstGeom prst="rect">
            <a:avLst/>
          </a:prstGeom>
        </p:spPr>
        <p:txBody>
          <a:bodyPr wrap="square" lIns="83342" tIns="41671" rIns="83342" bIns="41671">
            <a:spAutoFit/>
          </a:bodyPr>
          <a:lstStyle/>
          <a:p>
            <a:pPr lvl="0"/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3. </a:t>
            </a:r>
            <a:r>
              <a: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技术细节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1D9008E2-0351-49CE-8CE5-827A611BAEC6}"/>
              </a:ext>
            </a:extLst>
          </p:cNvPr>
          <p:cNvSpPr/>
          <p:nvPr/>
        </p:nvSpPr>
        <p:spPr>
          <a:xfrm>
            <a:off x="5432298" y="4199155"/>
            <a:ext cx="3156828" cy="515043"/>
          </a:xfrm>
          <a:prstGeom prst="rect">
            <a:avLst/>
          </a:prstGeom>
        </p:spPr>
        <p:txBody>
          <a:bodyPr wrap="square" lIns="83342" tIns="41671" rIns="83342" bIns="41671">
            <a:spAutoFit/>
          </a:bodyPr>
          <a:lstStyle/>
          <a:p>
            <a:pPr lvl="0"/>
            <a:r>
              <a:rPr lang="en-US" altLang="zh-CN" sz="2800" b="1" dirty="0">
                <a:solidFill>
                  <a:srgbClr val="00F0F8"/>
                </a:solidFill>
                <a:latin typeface="微软雅黑" pitchFamily="34" charset="-122"/>
                <a:ea typeface="微软雅黑" pitchFamily="34" charset="-122"/>
              </a:rPr>
              <a:t>4. </a:t>
            </a:r>
            <a:r>
              <a:rPr lang="zh-CN" altLang="en-US" sz="2800" b="1" dirty="0">
                <a:solidFill>
                  <a:srgbClr val="00F0F8"/>
                </a:solidFill>
                <a:latin typeface="微软雅黑" pitchFamily="34" charset="-122"/>
                <a:ea typeface="微软雅黑" pitchFamily="34" charset="-122"/>
              </a:rPr>
              <a:t>结果与展望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4E192A36-08A3-45A3-AB96-26B027251DEB}"/>
              </a:ext>
            </a:extLst>
          </p:cNvPr>
          <p:cNvSpPr/>
          <p:nvPr/>
        </p:nvSpPr>
        <p:spPr>
          <a:xfrm>
            <a:off x="509893" y="459591"/>
            <a:ext cx="10766957" cy="1007486"/>
          </a:xfrm>
          <a:prstGeom prst="rect">
            <a:avLst/>
          </a:prstGeom>
        </p:spPr>
        <p:txBody>
          <a:bodyPr wrap="square" lIns="83342" tIns="41671" rIns="83342" bIns="41671">
            <a:spAutoFit/>
          </a:bodyPr>
          <a:lstStyle/>
          <a:p>
            <a:pPr lvl="0"/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解决问题：疲劳驾驶高度危险</a:t>
            </a:r>
            <a:endParaRPr lang="en-US" altLang="zh-CN" sz="3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en-US" altLang="zh-CN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现有解决方案渗透率低</a:t>
            </a:r>
            <a:endParaRPr lang="zh-CN" altLang="en-US" sz="3000" b="1" i="1" u="sng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" name="直接连接符 13">
            <a:extLst>
              <a:ext uri="{FF2B5EF4-FFF2-40B4-BE49-F238E27FC236}">
                <a16:creationId xmlns:a16="http://schemas.microsoft.com/office/drawing/2014/main" id="{47E67DB5-6386-4BDD-998C-B6F9B3C928EE}"/>
              </a:ext>
            </a:extLst>
          </p:cNvPr>
          <p:cNvCxnSpPr>
            <a:cxnSpLocks/>
          </p:cNvCxnSpPr>
          <p:nvPr/>
        </p:nvCxnSpPr>
        <p:spPr>
          <a:xfrm flipV="1">
            <a:off x="4122506" y="3346051"/>
            <a:ext cx="554422" cy="2217"/>
          </a:xfrm>
          <a:prstGeom prst="line">
            <a:avLst/>
          </a:prstGeom>
          <a:ln>
            <a:gradFill flip="none" rotWithShape="1">
              <a:gsLst>
                <a:gs pos="100000">
                  <a:srgbClr val="1D2B65">
                    <a:alpha val="0"/>
                  </a:srgb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48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840D6802-F6C1-4DF0-A9E0-3DCEBEA82BC1}"/>
              </a:ext>
            </a:extLst>
          </p:cNvPr>
          <p:cNvSpPr/>
          <p:nvPr/>
        </p:nvSpPr>
        <p:spPr>
          <a:xfrm>
            <a:off x="509893" y="1735055"/>
            <a:ext cx="41857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疲劳驾驶风险高，受重视度低</a:t>
            </a:r>
            <a:endParaRPr lang="en-US" sz="24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6721950-7F50-40D9-B7BC-61E33CB984A2}"/>
              </a:ext>
            </a:extLst>
          </p:cNvPr>
          <p:cNvSpPr/>
          <p:nvPr/>
        </p:nvSpPr>
        <p:spPr>
          <a:xfrm>
            <a:off x="546525" y="2360235"/>
            <a:ext cx="44935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中国以每年十万余交通事故死亡人数高居世界之首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据统计，约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20%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的交通事故与疲劳驾驶相关，而约</a:t>
            </a:r>
            <a:r>
              <a:rPr 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50%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的司机依靠“自己的感觉”判断或根本不关注自己是否疲劳驾驶。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F53BD682-7920-44E6-80B9-3CC1844AA0AA}"/>
              </a:ext>
            </a:extLst>
          </p:cNvPr>
          <p:cNvSpPr/>
          <p:nvPr/>
        </p:nvSpPr>
        <p:spPr>
          <a:xfrm>
            <a:off x="6740364" y="1735055"/>
            <a:ext cx="3262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现有解决方案渗透率低</a:t>
            </a:r>
            <a:endParaRPr lang="en-US" sz="24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710F76A-0705-4907-A24D-EF24FC2F4A55}"/>
              </a:ext>
            </a:extLst>
          </p:cNvPr>
          <p:cNvSpPr/>
          <p:nvPr/>
        </p:nvSpPr>
        <p:spPr>
          <a:xfrm>
            <a:off x="6777128" y="2269520"/>
            <a:ext cx="43347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据问卷统计，约</a:t>
            </a:r>
            <a:r>
              <a:rPr 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90%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的司机没有听说过“疲劳驾驶检测仪”或认为没有必要安装。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66007410-AFFC-4A4A-9E9B-71F448232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6059" y="2999163"/>
            <a:ext cx="5041759" cy="2287330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CD20AAEB-6CF7-4370-AADB-22BF154322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6059" y="4345260"/>
            <a:ext cx="5041759" cy="2137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781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6869" y="-29845"/>
            <a:ext cx="12245735" cy="6887845"/>
          </a:xfrm>
          <a:prstGeom prst="rect">
            <a:avLst/>
          </a:prstGeom>
        </p:spPr>
      </p:pic>
      <p:sp>
        <p:nvSpPr>
          <p:cNvPr id="8" name="TextBox 2">
            <a:extLst>
              <a:ext uri="{FF2B5EF4-FFF2-40B4-BE49-F238E27FC236}">
                <a16:creationId xmlns:a16="http://schemas.microsoft.com/office/drawing/2014/main" id="{074C6AAB-85BB-8F4E-8A61-3FD9E7C342D1}"/>
              </a:ext>
            </a:extLst>
          </p:cNvPr>
          <p:cNvSpPr txBox="1"/>
          <p:nvPr/>
        </p:nvSpPr>
        <p:spPr>
          <a:xfrm>
            <a:off x="619868" y="434004"/>
            <a:ext cx="5476130" cy="545821"/>
          </a:xfrm>
          <a:prstGeom prst="rect">
            <a:avLst/>
          </a:prstGeom>
          <a:noFill/>
        </p:spPr>
        <p:txBody>
          <a:bodyPr wrap="square" lIns="83342" tIns="41671" rIns="83342" bIns="41671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项目愿景</a:t>
            </a:r>
            <a:endParaRPr lang="zh-CN" altLang="zh-CN" sz="3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21AF1CF-28FC-462E-B36B-822B7AC03994}"/>
              </a:ext>
            </a:extLst>
          </p:cNvPr>
          <p:cNvSpPr txBox="1"/>
          <p:nvPr/>
        </p:nvSpPr>
        <p:spPr>
          <a:xfrm>
            <a:off x="2729134" y="2336859"/>
            <a:ext cx="79811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打造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轻量、高效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的疲劳驾驶检测系统</a:t>
            </a:r>
            <a:endParaRPr lang="en-US" altLang="zh-CN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融合社交元素，降低接受门槛</a:t>
            </a:r>
            <a:endParaRPr lang="zh-CN" altLang="zh-CN" sz="2800" dirty="0"/>
          </a:p>
        </p:txBody>
      </p:sp>
    </p:spTree>
    <p:extLst>
      <p:ext uri="{BB962C8B-B14F-4D97-AF65-F5344CB8AC3E}">
        <p14:creationId xmlns:p14="http://schemas.microsoft.com/office/powerpoint/2010/main" val="4273827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53735" y="-29845"/>
            <a:ext cx="12245735" cy="688784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A8E476D-78F0-4ED5-A0FB-BB4B6AF0C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00" y="1489731"/>
            <a:ext cx="10737598" cy="3878538"/>
          </a:xfrm>
          <a:prstGeom prst="rect">
            <a:avLst/>
          </a:prstGeom>
        </p:spPr>
      </p:pic>
      <p:sp>
        <p:nvSpPr>
          <p:cNvPr id="2" name="TextBox 2">
            <a:extLst>
              <a:ext uri="{FF2B5EF4-FFF2-40B4-BE49-F238E27FC236}">
                <a16:creationId xmlns:a16="http://schemas.microsoft.com/office/drawing/2014/main" id="{334E2414-29AF-4060-AAA6-D81C68632FB9}"/>
              </a:ext>
            </a:extLst>
          </p:cNvPr>
          <p:cNvSpPr txBox="1"/>
          <p:nvPr/>
        </p:nvSpPr>
        <p:spPr>
          <a:xfrm>
            <a:off x="619868" y="434004"/>
            <a:ext cx="5476130" cy="545821"/>
          </a:xfrm>
          <a:prstGeom prst="rect">
            <a:avLst/>
          </a:prstGeom>
          <a:noFill/>
        </p:spPr>
        <p:txBody>
          <a:bodyPr wrap="square" lIns="83342" tIns="41671" rIns="83342" bIns="41671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实现方式</a:t>
            </a:r>
            <a:endParaRPr lang="zh-CN" altLang="zh-CN" sz="3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7757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2">
            <a:extLst>
              <a:ext uri="{FF2B5EF4-FFF2-40B4-BE49-F238E27FC236}">
                <a16:creationId xmlns:a16="http://schemas.microsoft.com/office/drawing/2014/main" id="{4B8D9AA5-C918-40B0-B129-DFB6E8A504D2}"/>
              </a:ext>
            </a:extLst>
          </p:cNvPr>
          <p:cNvSpPr txBox="1"/>
          <p:nvPr/>
        </p:nvSpPr>
        <p:spPr>
          <a:xfrm>
            <a:off x="406327" y="389915"/>
            <a:ext cx="6465362" cy="545821"/>
          </a:xfrm>
          <a:prstGeom prst="rect">
            <a:avLst/>
          </a:prstGeom>
          <a:noFill/>
        </p:spPr>
        <p:txBody>
          <a:bodyPr wrap="square" lIns="83342" tIns="41671" rIns="83342" bIns="41671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技术细节：人脸特征点提取模型</a:t>
            </a:r>
            <a:endParaRPr lang="zh-CN" altLang="zh-CN" sz="3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D56A779-491C-4C79-B5C8-B57EB0E22418}"/>
              </a:ext>
            </a:extLst>
          </p:cNvPr>
          <p:cNvSpPr/>
          <p:nvPr/>
        </p:nvSpPr>
        <p:spPr>
          <a:xfrm>
            <a:off x="406327" y="1279463"/>
            <a:ext cx="46965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模型选择：基于</a:t>
            </a:r>
            <a:r>
              <a:rPr lang="en-US" altLang="zh-CN" sz="20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ResNet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的迁移学习模型</a:t>
            </a:r>
            <a:endParaRPr lang="en-US" sz="20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7A1661A-B9F2-4C62-8AD2-D1C088A4B3D8}"/>
              </a:ext>
            </a:extLst>
          </p:cNvPr>
          <p:cNvSpPr/>
          <p:nvPr/>
        </p:nvSpPr>
        <p:spPr>
          <a:xfrm>
            <a:off x="406327" y="1838634"/>
            <a:ext cx="466608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ResNet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：引入“残差块”，解决了深层模型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退化问题的新颖结构。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059478D-D1F9-4C5A-A215-35A9BC2A9B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4363" y="927629"/>
            <a:ext cx="4819505" cy="1916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CDA9997C-A27B-4FB7-AE78-564ECA342B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478" y="4456177"/>
            <a:ext cx="45719" cy="45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1A88675-80B7-4B96-83F7-3DBC4C07157F}"/>
              </a:ext>
            </a:extLst>
          </p:cNvPr>
          <p:cNvCxnSpPr>
            <a:cxnSpLocks/>
          </p:cNvCxnSpPr>
          <p:nvPr/>
        </p:nvCxnSpPr>
        <p:spPr>
          <a:xfrm>
            <a:off x="7613613" y="1998786"/>
            <a:ext cx="1315845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>
            <a:extLst>
              <a:ext uri="{FF2B5EF4-FFF2-40B4-BE49-F238E27FC236}">
                <a16:creationId xmlns:a16="http://schemas.microsoft.com/office/drawing/2014/main" id="{CE3DDBFE-42E9-49C3-9B91-C82D29EE2B5B}"/>
              </a:ext>
            </a:extLst>
          </p:cNvPr>
          <p:cNvSpPr/>
          <p:nvPr/>
        </p:nvSpPr>
        <p:spPr>
          <a:xfrm>
            <a:off x="402817" y="3032911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迁移学习：利用预训练模型，提升新任务训练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速度与准确率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ADDE7EC1-B8E4-41A7-8418-05939BF54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3209" y="2873356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矩形 24">
            <a:extLst>
              <a:ext uri="{FF2B5EF4-FFF2-40B4-BE49-F238E27FC236}">
                <a16:creationId xmlns:a16="http://schemas.microsoft.com/office/drawing/2014/main" id="{BA3030B1-3BDE-443A-9F5E-E119830E8676}"/>
              </a:ext>
            </a:extLst>
          </p:cNvPr>
          <p:cNvSpPr/>
          <p:nvPr/>
        </p:nvSpPr>
        <p:spPr>
          <a:xfrm>
            <a:off x="466478" y="4346846"/>
            <a:ext cx="403187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模型优化：模型压缩与贝叶斯优化</a:t>
            </a:r>
            <a:endParaRPr lang="en-US" sz="20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DA90CF8E-E469-4807-93AF-9CF6A49EFD09}"/>
              </a:ext>
            </a:extLst>
          </p:cNvPr>
          <p:cNvSpPr/>
          <p:nvPr/>
        </p:nvSpPr>
        <p:spPr>
          <a:xfrm>
            <a:off x="466478" y="4906017"/>
            <a:ext cx="480131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模型压缩：利用参数剪裁与聚类算法，压缩了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模型大小。</a:t>
            </a:r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02AB2555-D5DE-4F79-A83A-1007CF07E910}"/>
              </a:ext>
            </a:extLst>
          </p:cNvPr>
          <p:cNvSpPr/>
          <p:nvPr/>
        </p:nvSpPr>
        <p:spPr>
          <a:xfrm>
            <a:off x="466478" y="5829347"/>
            <a:ext cx="480131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贝叶斯优化：使用高斯过程和采集函数，自动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优化了模型超参数。</a:t>
            </a:r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FE03C872-A0F5-4175-8DA3-189A3DFB16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4363" y="3429000"/>
            <a:ext cx="4860997" cy="261668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6A57ACD-107C-4233-A57A-E95DF3FCDA9E}"/>
              </a:ext>
            </a:extLst>
          </p:cNvPr>
          <p:cNvSpPr txBox="1"/>
          <p:nvPr/>
        </p:nvSpPr>
        <p:spPr>
          <a:xfrm>
            <a:off x="8305801" y="2951693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残差块示意图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D82B9E3-D52E-4189-9D49-8370204062D6}"/>
              </a:ext>
            </a:extLst>
          </p:cNvPr>
          <p:cNvSpPr txBox="1"/>
          <p:nvPr/>
        </p:nvSpPr>
        <p:spPr>
          <a:xfrm>
            <a:off x="8210551" y="6152512"/>
            <a:ext cx="1866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迁移学习示意图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2">
            <a:extLst>
              <a:ext uri="{FF2B5EF4-FFF2-40B4-BE49-F238E27FC236}">
                <a16:creationId xmlns:a16="http://schemas.microsoft.com/office/drawing/2014/main" id="{4B8D9AA5-C918-40B0-B129-DFB6E8A504D2}"/>
              </a:ext>
            </a:extLst>
          </p:cNvPr>
          <p:cNvSpPr txBox="1"/>
          <p:nvPr/>
        </p:nvSpPr>
        <p:spPr>
          <a:xfrm>
            <a:off x="406327" y="389915"/>
            <a:ext cx="6465362" cy="545821"/>
          </a:xfrm>
          <a:prstGeom prst="rect">
            <a:avLst/>
          </a:prstGeom>
          <a:noFill/>
        </p:spPr>
        <p:txBody>
          <a:bodyPr wrap="square" lIns="83342" tIns="41671" rIns="83342" bIns="41671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技术细节：疲劳驾驶判断模型</a:t>
            </a:r>
            <a:endParaRPr lang="zh-CN" altLang="zh-CN" sz="3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8318977-ABD5-4585-8CEC-77C3FB74EA4B}"/>
              </a:ext>
            </a:extLst>
          </p:cNvPr>
          <p:cNvSpPr/>
          <p:nvPr/>
        </p:nvSpPr>
        <p:spPr>
          <a:xfrm>
            <a:off x="406327" y="1328742"/>
            <a:ext cx="36776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指标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：闭眼时长是否超过两秒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B1C59B6-691E-452A-87F4-43753E6AD74A}"/>
              </a:ext>
            </a:extLst>
          </p:cNvPr>
          <p:cNvSpPr/>
          <p:nvPr/>
        </p:nvSpPr>
        <p:spPr>
          <a:xfrm>
            <a:off x="406327" y="1921803"/>
            <a:ext cx="26516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指标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：是否在打哈欠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7FF9201-158E-4C74-851D-6A59134A81C4}"/>
              </a:ext>
            </a:extLst>
          </p:cNvPr>
          <p:cNvSpPr/>
          <p:nvPr/>
        </p:nvSpPr>
        <p:spPr>
          <a:xfrm>
            <a:off x="406327" y="2532923"/>
            <a:ext cx="50818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指标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：闭眼帧数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总帧数是否超过个人基准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AFB441-F6B8-4657-87BF-8BDC7373C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7948" y="3224542"/>
            <a:ext cx="7502839" cy="3416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2216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2">
            <a:extLst>
              <a:ext uri="{FF2B5EF4-FFF2-40B4-BE49-F238E27FC236}">
                <a16:creationId xmlns:a16="http://schemas.microsoft.com/office/drawing/2014/main" id="{4B8D9AA5-C918-40B0-B129-DFB6E8A504D2}"/>
              </a:ext>
            </a:extLst>
          </p:cNvPr>
          <p:cNvSpPr txBox="1"/>
          <p:nvPr/>
        </p:nvSpPr>
        <p:spPr>
          <a:xfrm>
            <a:off x="406327" y="389915"/>
            <a:ext cx="6465362" cy="545821"/>
          </a:xfrm>
          <a:prstGeom prst="rect">
            <a:avLst/>
          </a:prstGeom>
          <a:noFill/>
        </p:spPr>
        <p:txBody>
          <a:bodyPr wrap="square" lIns="83342" tIns="41671" rIns="83342" bIns="41671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技术细节：其他</a:t>
            </a:r>
            <a:endParaRPr lang="zh-CN" altLang="zh-CN" sz="3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794A923-E43F-427C-982E-1581F987FCE4}"/>
              </a:ext>
            </a:extLst>
          </p:cNvPr>
          <p:cNvSpPr/>
          <p:nvPr/>
        </p:nvSpPr>
        <p:spPr>
          <a:xfrm>
            <a:off x="406327" y="1279463"/>
            <a:ext cx="72096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微信小程序：基于</a:t>
            </a:r>
            <a:r>
              <a:rPr lang="en-US" altLang="zh-CN" sz="20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ColorUI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库、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Canvas API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与微信云服务开发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025770A-EFBE-41EC-9C33-F4AA2AE3CFDE}"/>
              </a:ext>
            </a:extLst>
          </p:cNvPr>
          <p:cNvSpPr/>
          <p:nvPr/>
        </p:nvSpPr>
        <p:spPr>
          <a:xfrm>
            <a:off x="406326" y="1886325"/>
            <a:ext cx="555421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 API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：基于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Express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en-US" altLang="zh-CN" sz="20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Axios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库模块化开发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39B402C-694F-4481-8183-E3EADDF41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326" y="2493188"/>
            <a:ext cx="3700597" cy="38980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D4C9A1-74F9-4A07-BD99-B6A3A6B49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8294" y="1977350"/>
            <a:ext cx="2692665" cy="44139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45394B-7A43-41CF-B2B7-4D4AE075B6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5224" y="1977350"/>
            <a:ext cx="2516151" cy="44139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DE7599F-71EA-4014-8EAF-7FF418D59671}"/>
              </a:ext>
            </a:extLst>
          </p:cNvPr>
          <p:cNvSpPr txBox="1"/>
          <p:nvPr/>
        </p:nvSpPr>
        <p:spPr>
          <a:xfrm>
            <a:off x="1519929" y="643526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11592C-F397-4448-ACD4-4D8AE7D5B8F1}"/>
              </a:ext>
            </a:extLst>
          </p:cNvPr>
          <p:cNvSpPr txBox="1"/>
          <p:nvPr/>
        </p:nvSpPr>
        <p:spPr>
          <a:xfrm>
            <a:off x="8486775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微信小程序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04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21B092CA-5980-4B2A-857C-8E53B30679CB}"/>
              </a:ext>
            </a:extLst>
          </p:cNvPr>
          <p:cNvSpPr/>
          <p:nvPr/>
        </p:nvSpPr>
        <p:spPr>
          <a:xfrm>
            <a:off x="406327" y="1049494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模型效果</a:t>
            </a:r>
            <a:endParaRPr lang="en-US" sz="24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DD63EEC-38C5-406F-9812-C7AD321DDA77}"/>
              </a:ext>
            </a:extLst>
          </p:cNvPr>
          <p:cNvSpPr/>
          <p:nvPr/>
        </p:nvSpPr>
        <p:spPr>
          <a:xfrm>
            <a:off x="406327" y="1598018"/>
            <a:ext cx="44935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训练集损失函数为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1.82 x 10e-5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，测试集损失函数为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3.12 x 10e-5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，最终模型可以准确判断相关疲劳驾驶指标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51D84A5-02D4-42F2-B277-750634AE5D82}"/>
              </a:ext>
            </a:extLst>
          </p:cNvPr>
          <p:cNvSpPr/>
          <p:nvPr/>
        </p:nvSpPr>
        <p:spPr>
          <a:xfrm>
            <a:off x="406327" y="2871833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优化成果</a:t>
            </a:r>
            <a:endParaRPr lang="en-US" sz="2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04CD92F-0854-482D-AAB1-E467A56F3897}"/>
              </a:ext>
            </a:extLst>
          </p:cNvPr>
          <p:cNvSpPr/>
          <p:nvPr/>
        </p:nvSpPr>
        <p:spPr>
          <a:xfrm>
            <a:off x="406327" y="3454527"/>
            <a:ext cx="44935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模型大小由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300Mb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压缩至到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90Mb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左右；损失函数上升到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4.2 x 10e-5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左右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2915D3C-7D2D-4DAB-8A3C-0032F37A650C}"/>
              </a:ext>
            </a:extLst>
          </p:cNvPr>
          <p:cNvSpPr/>
          <p:nvPr/>
        </p:nvSpPr>
        <p:spPr>
          <a:xfrm>
            <a:off x="5455917" y="989878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完整产品</a:t>
            </a:r>
            <a:endParaRPr lang="en-US" sz="24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937152C-EB23-4CE8-A047-568676C1F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5917" y="1569457"/>
            <a:ext cx="6596038" cy="4887916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E6628167-DA68-416B-975B-86FDC2E357FD}"/>
              </a:ext>
            </a:extLst>
          </p:cNvPr>
          <p:cNvSpPr/>
          <p:nvPr/>
        </p:nvSpPr>
        <p:spPr>
          <a:xfrm>
            <a:off x="406327" y="4446733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可优化空间</a:t>
            </a:r>
            <a:endParaRPr lang="en-US" sz="24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5422EB4-62F1-44F0-ADCD-E8067F5E7593}"/>
              </a:ext>
            </a:extLst>
          </p:cNvPr>
          <p:cNvSpPr/>
          <p:nvPr/>
        </p:nvSpPr>
        <p:spPr>
          <a:xfrm>
            <a:off x="406327" y="5029427"/>
            <a:ext cx="449353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模型对光线、头部旋转角度等复杂环境适应度较差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训练集的分辨率过低，可能限制模型的优化空间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社交功能需要完善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6CC22A25-0CC6-413F-AA7F-5065E2F1407D}"/>
              </a:ext>
            </a:extLst>
          </p:cNvPr>
          <p:cNvSpPr txBox="1"/>
          <p:nvPr/>
        </p:nvSpPr>
        <p:spPr>
          <a:xfrm>
            <a:off x="406327" y="400627"/>
            <a:ext cx="5476130" cy="545821"/>
          </a:xfrm>
          <a:prstGeom prst="rect">
            <a:avLst/>
          </a:prstGeom>
          <a:noFill/>
        </p:spPr>
        <p:txBody>
          <a:bodyPr wrap="square" lIns="83342" tIns="41671" rIns="83342" bIns="41671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结果与展望</a:t>
            </a:r>
            <a:endParaRPr lang="zh-CN" altLang="zh-CN" sz="3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825626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385</Words>
  <Application>Microsoft Office PowerPoint</Application>
  <PresentationFormat>宽屏</PresentationFormat>
  <Paragraphs>51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tovelo</dc:creator>
  <cp:lastModifiedBy>WG1842</cp:lastModifiedBy>
  <cp:revision>26</cp:revision>
  <dcterms:created xsi:type="dcterms:W3CDTF">2020-10-18T10:19:14Z</dcterms:created>
  <dcterms:modified xsi:type="dcterms:W3CDTF">2020-10-24T21:48:10Z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2052-2.6.1.4274</vt:lpwstr>
  </property>
</Properties>
</file>

<file path=docProps/thumbnail.jpeg>
</file>